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60" r:id="rId2"/>
    <p:sldId id="266" r:id="rId3"/>
    <p:sldId id="273" r:id="rId4"/>
    <p:sldId id="282" r:id="rId5"/>
    <p:sldId id="277" r:id="rId6"/>
    <p:sldId id="278" r:id="rId7"/>
    <p:sldId id="276" r:id="rId8"/>
    <p:sldId id="274" r:id="rId9"/>
    <p:sldId id="275" r:id="rId10"/>
    <p:sldId id="284" r:id="rId11"/>
    <p:sldId id="285" r:id="rId12"/>
    <p:sldId id="286" r:id="rId13"/>
    <p:sldId id="280" r:id="rId14"/>
    <p:sldId id="287" r:id="rId15"/>
    <p:sldId id="288" r:id="rId16"/>
    <p:sldId id="281" r:id="rId17"/>
    <p:sldId id="290" r:id="rId18"/>
    <p:sldId id="289" r:id="rId19"/>
    <p:sldId id="291" r:id="rId20"/>
    <p:sldId id="292" r:id="rId21"/>
    <p:sldId id="293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C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/>
    <p:restoredTop sz="69654"/>
  </p:normalViewPr>
  <p:slideViewPr>
    <p:cSldViewPr snapToGrid="0" snapToObjects="1">
      <p:cViewPr>
        <p:scale>
          <a:sx n="90" d="100"/>
          <a:sy n="90" d="100"/>
        </p:scale>
        <p:origin x="391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0FA5CF-CB13-5441-AE98-196D9F453CB9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11822-B8DA-AB43-B561-FDD26B9075F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4792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 smtClean="0"/>
              <a:t>File,</a:t>
            </a:r>
            <a:r>
              <a:rPr kumimoji="1" lang="en-US" altLang="ko-KR" baseline="0" dirty="0" smtClean="0"/>
              <a:t> DB, </a:t>
            </a:r>
            <a:r>
              <a:rPr kumimoji="1" lang="en-US" altLang="ko-KR" baseline="0" dirty="0" err="1" smtClean="0"/>
              <a:t>SharedPreperence</a:t>
            </a:r>
            <a:r>
              <a:rPr kumimoji="1" lang="en-US" altLang="ko-KR" baseline="0" dirty="0" smtClean="0"/>
              <a:t>, Property, Network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4380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4073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8152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https://</a:t>
            </a:r>
            <a:r>
              <a:rPr kumimoji="1" lang="en-US" altLang="ko-KR" dirty="0" err="1" smtClean="0"/>
              <a:t>travis-ci.org</a:t>
            </a:r>
            <a:r>
              <a:rPr kumimoji="1" lang="en-US" altLang="ko-KR" dirty="0" smtClean="0"/>
              <a:t>/isjang98/</a:t>
            </a:r>
            <a:r>
              <a:rPr kumimoji="1" lang="en-US" altLang="ko-KR" dirty="0" err="1" smtClean="0"/>
              <a:t>embossingAnimation</a:t>
            </a:r>
            <a:r>
              <a:rPr kumimoji="1" lang="en-US" altLang="ko-KR" smtClean="0"/>
              <a:t>/settings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7704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0827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3901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8719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5816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5799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3359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6300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9468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0386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2843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5240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6466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5004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0106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3142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839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254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2842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6074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76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9B544-8435-C744-8517-E350C454ECB4}" type="datetimeFigureOut">
              <a:rPr kumimoji="1" lang="ko-KR" altLang="en-US" smtClean="0"/>
              <a:t>2018. 4. 3.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397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%EC%86%8C%ED%94%84%ED%8A%B8%EC%9B%A8%EC%96%B4_%EA%B3%B5%ED%95%99" TargetMode="External"/><Relationship Id="rId4" Type="http://schemas.openxmlformats.org/officeDocument/2006/relationships/hyperlink" Target="https://ko.wikipedia.org/wiki/%EC%A7%80%EC%86%8D%EC%A0%81_%EB%B0%B0%ED%8F%AC#cite_note-CD_LC-1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travis-ci.com/user/languages/android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docker.com/docker-for-mac/install/" TargetMode="External"/><Relationship Id="rId3" Type="http://schemas.openxmlformats.org/officeDocument/2006/relationships/hyperlink" Target="https://docs.docker.com/install/linux/ubuntu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route/ubuntu-jenkins-docke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8941" y="498127"/>
            <a:ext cx="11082251" cy="971492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INTRODUCE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34245" y="1820819"/>
            <a:ext cx="44916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6000" b="1" dirty="0" smtClean="0">
                <a:latin typeface="Apple SD Gothic Neo SemiBold" charset="-127"/>
                <a:ea typeface="Apple SD Gothic Neo SemiBold" charset="-127"/>
                <a:cs typeface="Apple SD Gothic Neo SemiBold" charset="-127"/>
              </a:rPr>
              <a:t>장인수</a:t>
            </a:r>
            <a:endParaRPr kumimoji="1" lang="ko-KR" altLang="en-US" sz="3200" b="1" dirty="0">
              <a:latin typeface="Apple SD Gothic Neo SemiBold" charset="-127"/>
              <a:ea typeface="Apple SD Gothic Neo SemiBold" charset="-127"/>
              <a:cs typeface="Apple SD Gothic Neo SemiBold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03466" y="293472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 smtClean="0">
                <a:latin typeface="Apple SD Gothic Neo Medium" charset="-127"/>
                <a:ea typeface="Apple SD Gothic Neo Medium" charset="-127"/>
                <a:cs typeface="Apple SD Gothic Neo Medium" charset="-127"/>
              </a:rPr>
              <a:t>isjang98@gmail.com</a:t>
            </a: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2663880" y="3799245"/>
            <a:ext cx="8332365" cy="21859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우아한형제들 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/</a:t>
            </a: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Mobile Service Dev. 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Hyundai Capital Developer / Mobile Platform, etc.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SOCAR Mobile Developer / Mobile , Tablet </a:t>
            </a: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</a:t>
            </a:r>
            <a:endParaRPr kumimoji="1" lang="en-US" altLang="ko-KR" sz="2400" dirty="0" smtClean="0">
              <a:solidFill>
                <a:schemeClr val="bg1">
                  <a:lumMod val="50000"/>
                </a:schemeClr>
              </a:solidFill>
              <a:latin typeface="Apple SD Gothic Neo Light" charset="-127"/>
              <a:ea typeface="Apple SD Gothic Neo Light" charset="-127"/>
              <a:cs typeface="Apple SD Gothic Neo Light" charset="-127"/>
            </a:endParaRPr>
          </a:p>
          <a:p>
            <a:pPr>
              <a:buFont typeface="Wingdings" charset="2"/>
              <a:buChar char="§"/>
            </a:pPr>
            <a:r>
              <a:rPr kumimoji="1" lang="en-US" altLang="ko-KR" sz="2400" dirty="0" err="1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DreamPlus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with Hanwha S&amp;C / ZUMO Application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err="1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Lassoh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</a:t>
            </a:r>
            <a:r>
              <a:rPr kumimoji="1" lang="en-US" altLang="ko-KR" sz="2400" dirty="0" err="1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inc.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(Toronto in Canada) / Mobile SNS platform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Samsung Mobile Group / </a:t>
            </a: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갤럭시 시리즈 개발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.</a:t>
            </a:r>
            <a:endParaRPr kumimoji="1" lang="ko-KR" altLang="en-US" sz="2400" dirty="0">
              <a:solidFill>
                <a:schemeClr val="bg1">
                  <a:lumMod val="50000"/>
                </a:schemeClr>
              </a:solidFill>
              <a:latin typeface="Apple SD Gothic Neo Light" charset="-127"/>
              <a:ea typeface="Apple SD Gothic Neo Light" charset="-127"/>
              <a:cs typeface="Apple SD Gothic Neo 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111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1" y="1288141"/>
            <a:ext cx="12192000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(Continuous </a:t>
            </a:r>
            <a:r>
              <a:rPr lang="en-US" altLang="ko-KR" sz="3600" b="1" dirty="0" smtClean="0"/>
              <a:t>Delivery or 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Continuous </a:t>
            </a:r>
            <a:r>
              <a:rPr kumimoji="1" lang="en-US" altLang="ko-KR" sz="3600" b="1" u="sng" dirty="0" err="1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Depoly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)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란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?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990600" y="2859976"/>
            <a:ext cx="10515600" cy="2705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kumimoji="1"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0600" y="2490644"/>
            <a:ext cx="109472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짧은 </a:t>
            </a:r>
            <a:r>
              <a:rPr lang="ko-KR" altLang="en-US" dirty="0"/>
              <a:t>주기로 소프트웨어를 개발하는 </a:t>
            </a:r>
            <a:r>
              <a:rPr lang="ko-KR" altLang="en-US" dirty="0">
                <a:hlinkClick r:id="rId3" tooltip="소프트웨어 공학"/>
              </a:rPr>
              <a:t>소프트웨어 공학</a:t>
            </a:r>
            <a:r>
              <a:rPr lang="ko-KR" altLang="en-US" dirty="0"/>
              <a:t>적 접근의 하나로</a:t>
            </a:r>
            <a:r>
              <a:rPr lang="en-US" altLang="ko-KR" dirty="0"/>
              <a:t>, </a:t>
            </a:r>
            <a:r>
              <a:rPr lang="ko-KR" altLang="en-US" dirty="0"/>
              <a:t>소프트웨어가 언제든지 신뢰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가능한 </a:t>
            </a:r>
            <a:r>
              <a:rPr lang="ko-KR" altLang="en-US" dirty="0"/>
              <a:t>수준으로 출시될 수 있도록 보증하기 위한 것이다</a:t>
            </a:r>
            <a:r>
              <a:rPr lang="en-US" altLang="ko-KR" dirty="0"/>
              <a:t>.</a:t>
            </a:r>
            <a:r>
              <a:rPr lang="en-US" altLang="ko-KR" baseline="30000" dirty="0">
                <a:hlinkClick r:id="rId4"/>
              </a:rPr>
              <a:t>[1]</a:t>
            </a:r>
            <a:r>
              <a:rPr lang="ko-KR" altLang="en-US" dirty="0"/>
              <a:t> 소프트웨어를 더 빠르게</a:t>
            </a:r>
            <a:r>
              <a:rPr lang="en-US" altLang="ko-KR" dirty="0"/>
              <a:t>, </a:t>
            </a:r>
            <a:r>
              <a:rPr lang="ko-KR" altLang="en-US" dirty="0"/>
              <a:t>더 주기적으로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빌드하고 </a:t>
            </a:r>
            <a:r>
              <a:rPr lang="ko-KR" altLang="en-US" dirty="0"/>
              <a:t>테스트하고 출시하는 것을 목표로 한다</a:t>
            </a:r>
            <a:r>
              <a:rPr lang="en-US" altLang="ko-KR" dirty="0"/>
              <a:t>. </a:t>
            </a:r>
            <a:r>
              <a:rPr lang="ko-KR" altLang="en-US" dirty="0"/>
              <a:t>이러한 접근은 더 많은 증분 업데이트를 업무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애플리케이션에 </a:t>
            </a:r>
            <a:r>
              <a:rPr lang="ko-KR" altLang="en-US" dirty="0"/>
              <a:t>적용할 수 있게 함으로써 변경사항의 배포에 대한 비용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위험을 줄일 수 있게 한다</a:t>
            </a:r>
            <a:r>
              <a:rPr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50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즉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6000" dirty="0"/>
              <a:t>지속적 배포다</a:t>
            </a:r>
            <a:r>
              <a:rPr lang="en-US" altLang="ko-KR" sz="6000" dirty="0"/>
              <a:t>. </a:t>
            </a:r>
            <a:endParaRPr lang="en-US" altLang="ko-KR" sz="6000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짧은 </a:t>
            </a:r>
            <a:r>
              <a:rPr lang="ko-KR" altLang="en-US" dirty="0"/>
              <a:t>주기로 개발중인 소프트웨어를 배포하고 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그 </a:t>
            </a:r>
            <a:r>
              <a:rPr lang="ko-KR" altLang="en-US" dirty="0"/>
              <a:t>과정을 자동화 </a:t>
            </a:r>
            <a:r>
              <a:rPr lang="ko-KR" altLang="en-US" dirty="0" smtClean="0"/>
              <a:t>하겠다는뜻이다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8412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7" y="166334"/>
            <a:ext cx="10972799" cy="54071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75314" y="6335486"/>
            <a:ext cx="4334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이미지 출저 </a:t>
            </a:r>
            <a:r>
              <a:rPr lang="en-US" altLang="ko-KR" dirty="0" smtClean="0"/>
              <a:t>:</a:t>
            </a:r>
            <a:r>
              <a:rPr lang="mr-IN" altLang="ko-KR" dirty="0"/>
              <a:t> </a:t>
            </a:r>
            <a:r>
              <a:rPr lang="mr-IN" altLang="ko-KR" dirty="0" err="1"/>
              <a:t>https</a:t>
            </a:r>
            <a:r>
              <a:rPr lang="mr-IN" altLang="ko-KR" dirty="0"/>
              <a:t>://</a:t>
            </a:r>
            <a:r>
              <a:rPr lang="mr-IN" altLang="ko-KR" dirty="0" err="1" smtClean="0"/>
              <a:t>blog.snap-ci.com</a:t>
            </a:r>
            <a:r>
              <a:rPr lang="ko-KR" altLang="en-US" dirty="0" smtClean="0"/>
              <a:t>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0633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375232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Travis CI</a:t>
            </a:r>
            <a:r>
              <a:rPr kumimoji="1" lang="ko-KR" altLang="en-US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란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?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990600" y="2677884"/>
            <a:ext cx="10515600" cy="2416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Travis CI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는 </a:t>
            </a:r>
            <a:r>
              <a:rPr kumimoji="1"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Github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에서 진행되는 오픈소스 프로젝트를 위한 </a:t>
            </a: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/>
            </a:r>
            <a:b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</a:br>
            <a:r>
              <a:rPr kumimoji="1"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지속적인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통합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(Continuous Integration)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서비스이다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. </a:t>
            </a: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/>
            </a:r>
            <a:b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</a:b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/>
            </a:r>
            <a:b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</a:b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Private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repository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는 유료로 일정 금액을 지불하고 사용할 수 있다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.</a:t>
            </a:r>
            <a:endParaRPr kumimoji="1"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581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375232"/>
            <a:ext cx="11082251" cy="46554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ctr">
              <a:buFontTx/>
              <a:buChar char="-"/>
            </a:pP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Build Result to slack channel</a:t>
            </a:r>
          </a:p>
          <a:p>
            <a:pPr marL="571500" indent="-571500" algn="ctr">
              <a:buFontTx/>
              <a:buChar char="-"/>
            </a:pP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marL="571500" indent="-571500" algn="ctr">
              <a:buFontTx/>
              <a:buChar char="-"/>
            </a:pP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Upload </a:t>
            </a:r>
            <a:r>
              <a:rPr kumimoji="1" lang="en-US" altLang="ko-KR" sz="3600" b="1" u="sng" dirty="0" err="1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apk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file to slack channel using Slack bot</a:t>
            </a:r>
          </a:p>
          <a:p>
            <a:pPr marL="571500" indent="-571500" algn="ctr">
              <a:buFontTx/>
              <a:buChar char="-"/>
            </a:pP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marL="571500" indent="-571500" algn="ctr">
              <a:buFontTx/>
              <a:buChar char="-"/>
            </a:pP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Deploy to </a:t>
            </a:r>
            <a:r>
              <a:rPr kumimoji="1" lang="en-US" altLang="ko-KR" sz="3600" b="1" u="sng" dirty="0" err="1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Github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Release</a:t>
            </a:r>
          </a:p>
          <a:p>
            <a:pPr marL="571500" indent="-571500" algn="ctr">
              <a:buFontTx/>
              <a:buChar char="-"/>
            </a:pP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algn="ctr"/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167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-331916" y="286661"/>
            <a:ext cx="3183973" cy="801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apk.sh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8" y="1269740"/>
            <a:ext cx="11503233" cy="338934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40253"/>
            <a:ext cx="12192000" cy="206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73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85130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kumimoji="1" lang="en-US" altLang="ko-KR" sz="2800" b="1" dirty="0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1 . https</a:t>
            </a:r>
            <a:r>
              <a:rPr kumimoji="1" lang="en-US" altLang="ko-KR" sz="2800" b="1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://docs.travis-ci.com/user/languages/android/</a:t>
            </a:r>
            <a:br>
              <a:rPr kumimoji="1" lang="en-US" altLang="ko-KR" sz="2800" b="1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</a:br>
            <a:r>
              <a:rPr kumimoji="1" lang="en-US" altLang="ko-KR" sz="2800" b="1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/>
            </a:r>
            <a:br>
              <a:rPr kumimoji="1" lang="en-US" altLang="ko-KR" sz="2800" b="1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</a:br>
            <a:r>
              <a:rPr kumimoji="1" lang="en-US" altLang="ko-KR" sz="2800" b="1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https</a:t>
            </a:r>
            <a:r>
              <a:rPr kumimoji="1" lang="en-US" altLang="ko-KR" sz="2800" b="1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://isjang98.github.io/blog/Travis-ci-for-Android</a:t>
            </a:r>
            <a:endParaRPr kumimoji="1" lang="ko-KR" altLang="en-US" sz="2800" b="1" dirty="0">
              <a:latin typeface="Apple SD Gothic Neo" charset="-127"/>
              <a:ea typeface="Apple SD Gothic Neo" charset="-127"/>
              <a:cs typeface="Apple SD Gothic Neo" charset="-127"/>
              <a:hlinkClick r:id="rId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232571" y="33310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756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3913" y="2522537"/>
            <a:ext cx="10515600" cy="1325563"/>
          </a:xfrm>
        </p:spPr>
        <p:txBody>
          <a:bodyPr/>
          <a:lstStyle/>
          <a:p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Jenkins for Android using Docker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3504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4300"/>
            <a:ext cx="10515600" cy="6062663"/>
          </a:xfrm>
        </p:spPr>
        <p:txBody>
          <a:bodyPr/>
          <a:lstStyle/>
          <a:p>
            <a:r>
              <a:rPr kumimoji="1" lang="en-US" altLang="ko-KR" dirty="0" smtClean="0">
                <a:hlinkClick r:id="rId2"/>
              </a:rPr>
              <a:t>Mac</a:t>
            </a:r>
          </a:p>
          <a:p>
            <a:r>
              <a:rPr kumimoji="1" lang="en-US" altLang="ko-KR" dirty="0" smtClean="0">
                <a:hlinkClick r:id="rId2"/>
              </a:rPr>
              <a:t>https</a:t>
            </a:r>
            <a:r>
              <a:rPr kumimoji="1" lang="en-US" altLang="ko-KR" dirty="0">
                <a:hlinkClick r:id="rId2"/>
              </a:rPr>
              <a:t>://docs.docker.com/docker-for-mac/install</a:t>
            </a:r>
            <a:r>
              <a:rPr kumimoji="1" lang="en-US" altLang="ko-KR" dirty="0" smtClean="0">
                <a:hlinkClick r:id="rId2"/>
              </a:rPr>
              <a:t>/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Ubuntu</a:t>
            </a:r>
            <a:endParaRPr kumimoji="1" lang="en-US" altLang="ko-KR" dirty="0"/>
          </a:p>
          <a:p>
            <a:r>
              <a:rPr kumimoji="1" lang="en-US" altLang="ko-KR" dirty="0">
                <a:hlinkClick r:id="rId3"/>
              </a:rPr>
              <a:t>https://docs.docker.com/install/linux/ubuntu</a:t>
            </a:r>
            <a:r>
              <a:rPr kumimoji="1" lang="en-US" altLang="ko-KR" dirty="0" smtClean="0">
                <a:hlinkClick r:id="rId3"/>
              </a:rPr>
              <a:t>/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공식 </a:t>
            </a:r>
            <a:r>
              <a:rPr kumimoji="1" lang="en-US" altLang="ko-KR" dirty="0" smtClean="0"/>
              <a:t>Docker</a:t>
            </a:r>
          </a:p>
          <a:p>
            <a:r>
              <a:rPr kumimoji="1" lang="en-US" altLang="ko-KR" dirty="0"/>
              <a:t>https://</a:t>
            </a:r>
            <a:r>
              <a:rPr kumimoji="1" lang="en-US" altLang="ko-KR" dirty="0" err="1"/>
              <a:t>github.com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jenkinsci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docker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341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1775"/>
            <a:ext cx="12100587" cy="66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10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010400"/>
          </a:xfrm>
        </p:spPr>
        <p:txBody>
          <a:bodyPr>
            <a:noAutofit/>
          </a:bodyPr>
          <a:lstStyle/>
          <a:p>
            <a:pPr algn="ctr"/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Travis-CI 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이용한 </a:t>
            </a: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CI/CD 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와</a:t>
            </a:r>
            <a:r>
              <a:rPr kumimoji="1" lang="en-US" altLang="ko-KR" b="1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/>
            </a:r>
            <a:b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</a:b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Docker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를 이용한 </a:t>
            </a: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Jenkins for Android 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구성하기 </a:t>
            </a:r>
            <a:endParaRPr kumimoji="1" lang="ko-KR" altLang="en-US" b="1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2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0" y="328613"/>
            <a:ext cx="8734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03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4388" y="2043113"/>
            <a:ext cx="8786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/>
              <a:t>FROM ubuntu:16.04</a:t>
            </a:r>
          </a:p>
          <a:p>
            <a:endParaRPr kumimoji="1" lang="en-US" altLang="ko-KR" dirty="0"/>
          </a:p>
          <a:p>
            <a:r>
              <a:rPr kumimoji="1" lang="en-US" altLang="ko-KR" dirty="0" smtClean="0"/>
              <a:t>Add </a:t>
            </a:r>
            <a:r>
              <a:rPr kumimoji="1" lang="en-US" altLang="ko-KR" dirty="0" err="1" smtClean="0"/>
              <a:t>Openjdk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en-US" altLang="ko-KR" dirty="0" smtClean="0"/>
              <a:t>Add </a:t>
            </a:r>
            <a:r>
              <a:rPr kumimoji="1" lang="en-US" altLang="ko-KR" dirty="0" err="1" smtClean="0"/>
              <a:t>Gradle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en-US" altLang="ko-KR" dirty="0" smtClean="0"/>
              <a:t>Add Android build tool, SDK </a:t>
            </a:r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r>
              <a:rPr lang="en-US" altLang="ko-KR" dirty="0"/>
              <a:t> </a:t>
            </a:r>
            <a:r>
              <a:rPr lang="en-US" altLang="ko-KR" dirty="0">
                <a:hlinkClick r:id="rId2"/>
              </a:rPr>
              <a:t>https://github.com/croute/ubuntu-jenkins-docker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0718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707274" y="460827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 b="1" u="sng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Agenda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707274" y="1432318"/>
            <a:ext cx="10515600" cy="5273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CI / CD ?</a:t>
            </a:r>
          </a:p>
          <a:p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Travis CI</a:t>
            </a:r>
          </a:p>
          <a:p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Jenkins for Android using Docker </a:t>
            </a:r>
            <a:endParaRPr kumimoji="1"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42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288141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CI(Continuous Integration)</a:t>
            </a:r>
            <a:r>
              <a:rPr kumimoji="1" lang="ko-KR" altLang="en-US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란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?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990600" y="2859976"/>
            <a:ext cx="10515600" cy="2705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Build, Test</a:t>
            </a: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를 실시하는 프로세스를 말하며 </a:t>
            </a:r>
          </a:p>
          <a:p>
            <a:pPr marL="0" indent="0" algn="ctr">
              <a:buNone/>
            </a:pP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이러한 통합 프로세스를 상시로 </a:t>
            </a:r>
          </a:p>
          <a:p>
            <a:pPr marL="0" indent="0" algn="ctr">
              <a:buNone/>
            </a:pP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실시해주는것을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CI</a:t>
            </a: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라고 한다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. </a:t>
            </a:r>
            <a:endParaRPr kumimoji="1"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572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066800"/>
            <a:ext cx="11082251" cy="187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kumimoji="1" lang="ko-KR" altLang="en-US" sz="4000" dirty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즉</a:t>
            </a:r>
            <a:r>
              <a:rPr kumimoji="1" lang="en-US" altLang="ko-KR" sz="4000" dirty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, </a:t>
            </a:r>
            <a:r>
              <a:rPr kumimoji="1" lang="ko-KR" altLang="en-US" sz="4000" dirty="0" smtClean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통합을 </a:t>
            </a:r>
            <a:endParaRPr kumimoji="1" lang="en-US" altLang="ko-KR" sz="4000" dirty="0" smtClean="0">
              <a:solidFill>
                <a:schemeClr val="bg2">
                  <a:lumMod val="25000"/>
                </a:schemeClr>
              </a:solidFill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algn="ctr">
              <a:lnSpc>
                <a:spcPct val="120000"/>
              </a:lnSpc>
            </a:pPr>
            <a:r>
              <a:rPr kumimoji="1" lang="ko-KR" altLang="en-US" sz="4000" dirty="0" smtClean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지속적으로 수행하는 것이</a:t>
            </a:r>
            <a:endParaRPr kumimoji="1" lang="en-US" altLang="ko-KR" sz="4000" dirty="0" smtClean="0">
              <a:solidFill>
                <a:schemeClr val="bg2">
                  <a:lumMod val="25000"/>
                </a:schemeClr>
              </a:solidFill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538941" y="3614053"/>
            <a:ext cx="11082251" cy="1611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19900" b="1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</a:t>
            </a:r>
          </a:p>
        </p:txBody>
      </p:sp>
    </p:spTree>
    <p:extLst>
      <p:ext uri="{BB962C8B-B14F-4D97-AF65-F5344CB8AC3E}">
        <p14:creationId xmlns:p14="http://schemas.microsoft.com/office/powerpoint/2010/main" val="212682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538941" y="1288141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 </a:t>
            </a:r>
            <a:r>
              <a:rPr kumimoji="1" lang="ko-KR" altLang="en-US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에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필요한 것들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990600" y="2859976"/>
            <a:ext cx="10515600" cy="2705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형상관리 시스템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: </a:t>
            </a:r>
            <a:r>
              <a:rPr kumimoji="1" lang="en-US" altLang="ko-KR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Git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등등</a:t>
            </a:r>
          </a:p>
          <a:p>
            <a:pPr marL="0" indent="0" algn="ctr">
              <a:buNone/>
            </a:pPr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Build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Tool  : </a:t>
            </a:r>
            <a:r>
              <a:rPr kumimoji="1" lang="en-US" altLang="ko-KR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Gradle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, ant, make etc.</a:t>
            </a:r>
          </a:p>
          <a:p>
            <a:pPr marL="0" indent="0" algn="ctr">
              <a:buNone/>
            </a:pPr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CI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Tool : Jenkins, Travis CI </a:t>
            </a:r>
            <a:r>
              <a:rPr kumimoji="1" lang="en-US" altLang="ko-KR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etc</a:t>
            </a:r>
            <a:endParaRPr kumimoji="1"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591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0" y="1001485"/>
            <a:ext cx="12192000" cy="5486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197" y="2631177"/>
            <a:ext cx="1604356" cy="1604356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421959" y="4235533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형상관리 서버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8998971" y="4235533"/>
            <a:ext cx="172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빌드</a:t>
            </a:r>
            <a:r>
              <a:rPr kumimoji="1" lang="en-US" altLang="ko-KR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테스트 서버</a:t>
            </a:r>
            <a:endParaRPr lang="ko-KR" altLang="en-US" b="1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29" y="1322123"/>
            <a:ext cx="1360055" cy="136005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29" y="2847461"/>
            <a:ext cx="1360055" cy="136005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29" y="4416341"/>
            <a:ext cx="1360055" cy="1360055"/>
          </a:xfrm>
          <a:prstGeom prst="rect">
            <a:avLst/>
          </a:prstGeom>
        </p:spPr>
      </p:pic>
      <p:cxnSp>
        <p:nvCxnSpPr>
          <p:cNvPr id="17" name="꺾인 연결선[E] 16"/>
          <p:cNvCxnSpPr>
            <a:stCxn id="13" idx="3"/>
            <a:endCxn id="15" idx="3"/>
          </p:cNvCxnSpPr>
          <p:nvPr/>
        </p:nvCxnSpPr>
        <p:spPr>
          <a:xfrm>
            <a:off x="2414384" y="2002151"/>
            <a:ext cx="12700" cy="3094218"/>
          </a:xfrm>
          <a:prstGeom prst="bentConnector3">
            <a:avLst>
              <a:gd name="adj1" fmla="val 16714291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/>
          <p:cNvCxnSpPr>
            <a:stCxn id="14" idx="3"/>
          </p:cNvCxnSpPr>
          <p:nvPr/>
        </p:nvCxnSpPr>
        <p:spPr>
          <a:xfrm>
            <a:off x="2414384" y="3527489"/>
            <a:ext cx="2905761" cy="625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978076" y="1797168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2978076" y="3342822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2978076" y="4873159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cxnSp>
        <p:nvCxnSpPr>
          <p:cNvPr id="28" name="직선 연결선[R] 27"/>
          <p:cNvCxnSpPr/>
          <p:nvPr/>
        </p:nvCxnSpPr>
        <p:spPr>
          <a:xfrm>
            <a:off x="7003010" y="3527489"/>
            <a:ext cx="192485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7412437" y="3363930"/>
            <a:ext cx="109517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Checkout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0171" y="2631177"/>
            <a:ext cx="1604356" cy="1604356"/>
          </a:xfrm>
          <a:prstGeom prst="rect">
            <a:avLst/>
          </a:prstGeom>
        </p:spPr>
      </p:pic>
      <p:sp>
        <p:nvSpPr>
          <p:cNvPr id="11" name="포인트가 10개인 별 10"/>
          <p:cNvSpPr/>
          <p:nvPr/>
        </p:nvSpPr>
        <p:spPr>
          <a:xfrm>
            <a:off x="9676009" y="2365168"/>
            <a:ext cx="1363287" cy="1363287"/>
          </a:xfrm>
          <a:prstGeom prst="star10">
            <a:avLst>
              <a:gd name="adj" fmla="val 27899"/>
              <a:gd name="hf" fmla="val 10514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 smtClean="0">
                <a:solidFill>
                  <a:srgbClr val="FFFF00"/>
                </a:solidFill>
              </a:rPr>
              <a:t>Fail</a:t>
            </a:r>
            <a:endParaRPr kumimoji="1" lang="ko-KR" altLang="en-US" sz="2000" b="1" dirty="0">
              <a:solidFill>
                <a:srgbClr val="FFFF00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341459" y="5907706"/>
            <a:ext cx="785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개발자</a:t>
            </a:r>
            <a:endParaRPr lang="ko-KR" altLang="en-US" b="1" dirty="0"/>
          </a:p>
        </p:txBody>
      </p:sp>
      <p:sp>
        <p:nvSpPr>
          <p:cNvPr id="37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구축하지 않는 경우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840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/>
          <p:cNvSpPr/>
          <p:nvPr/>
        </p:nvSpPr>
        <p:spPr>
          <a:xfrm>
            <a:off x="0" y="1001485"/>
            <a:ext cx="12192000" cy="5486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8519" y="2795053"/>
            <a:ext cx="1604356" cy="1604356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020281" y="4399409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형상관리 서버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7451830" y="4399409"/>
            <a:ext cx="787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CI</a:t>
            </a:r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서버</a:t>
            </a:r>
            <a:endParaRPr lang="ko-KR" altLang="en-US" b="1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2" y="1268285"/>
            <a:ext cx="1360055" cy="136005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2" y="2815398"/>
            <a:ext cx="1360055" cy="136005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2" y="4362509"/>
            <a:ext cx="1360055" cy="1360055"/>
          </a:xfrm>
          <a:prstGeom prst="rect">
            <a:avLst/>
          </a:prstGeom>
        </p:spPr>
      </p:pic>
      <p:cxnSp>
        <p:nvCxnSpPr>
          <p:cNvPr id="17" name="꺾인 연결선[E] 16"/>
          <p:cNvCxnSpPr>
            <a:stCxn id="13" idx="3"/>
            <a:endCxn id="15" idx="3"/>
          </p:cNvCxnSpPr>
          <p:nvPr/>
        </p:nvCxnSpPr>
        <p:spPr>
          <a:xfrm>
            <a:off x="1860597" y="1948313"/>
            <a:ext cx="12700" cy="3094224"/>
          </a:xfrm>
          <a:prstGeom prst="bentConnector3">
            <a:avLst>
              <a:gd name="adj1" fmla="val 13114283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/>
          <p:cNvCxnSpPr>
            <a:stCxn id="14" idx="3"/>
          </p:cNvCxnSpPr>
          <p:nvPr/>
        </p:nvCxnSpPr>
        <p:spPr>
          <a:xfrm>
            <a:off x="1860597" y="3495426"/>
            <a:ext cx="211293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174908" y="1765104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2174908" y="3354299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2174908" y="4884634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cxnSp>
        <p:nvCxnSpPr>
          <p:cNvPr id="28" name="직선 연결선[R] 27"/>
          <p:cNvCxnSpPr/>
          <p:nvPr/>
        </p:nvCxnSpPr>
        <p:spPr>
          <a:xfrm>
            <a:off x="5518197" y="3691365"/>
            <a:ext cx="140947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5794619" y="3527806"/>
            <a:ext cx="835485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Polling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350" y="2795053"/>
            <a:ext cx="1604356" cy="1604356"/>
          </a:xfrm>
          <a:prstGeom prst="rect">
            <a:avLst/>
          </a:prstGeom>
        </p:spPr>
      </p:pic>
      <p:sp>
        <p:nvSpPr>
          <p:cNvPr id="36" name="직사각형 35"/>
          <p:cNvSpPr/>
          <p:nvPr/>
        </p:nvSpPr>
        <p:spPr>
          <a:xfrm>
            <a:off x="787672" y="5788557"/>
            <a:ext cx="785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개발자</a:t>
            </a:r>
            <a:endParaRPr lang="ko-KR" altLang="en-US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1879" y="2678673"/>
            <a:ext cx="616576" cy="85320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9156" y="2878179"/>
            <a:ext cx="1483243" cy="1483243"/>
          </a:xfrm>
          <a:prstGeom prst="rect">
            <a:avLst/>
          </a:prstGeom>
        </p:spPr>
      </p:pic>
      <p:cxnSp>
        <p:nvCxnSpPr>
          <p:cNvPr id="26" name="직선 연결선[R] 25"/>
          <p:cNvCxnSpPr/>
          <p:nvPr/>
        </p:nvCxnSpPr>
        <p:spPr>
          <a:xfrm>
            <a:off x="8560659" y="3691365"/>
            <a:ext cx="169368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8737331" y="3527806"/>
            <a:ext cx="109517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Checkout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10219156" y="4399409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빌드 스크립트</a:t>
            </a:r>
            <a:endParaRPr lang="ko-KR" altLang="en-US" b="1" dirty="0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5403319" y="1218949"/>
            <a:ext cx="3188855" cy="841122"/>
          </a:xfrm>
          <a:prstGeom prst="roundRect">
            <a:avLst>
              <a:gd name="adj" fmla="val 27330"/>
            </a:avLst>
          </a:prstGeom>
          <a:gradFill flip="none" rotWithShape="1">
            <a:gsLst>
              <a:gs pos="0">
                <a:srgbClr val="FFC00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피드백 메커니즘</a:t>
            </a:r>
            <a:endParaRPr kumimoji="1" lang="en-US" altLang="ko-KR" b="1" dirty="0" smtClean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algn="ctr"/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웹</a:t>
            </a:r>
            <a:r>
              <a:rPr kumimoji="1" lang="en-US" altLang="ko-KR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위젯</a:t>
            </a:r>
            <a:r>
              <a:rPr kumimoji="1" lang="en-US" altLang="ko-KR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이메일</a:t>
            </a:r>
            <a:r>
              <a:rPr kumimoji="1" lang="en-US" altLang="ko-KR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 RSS</a:t>
            </a:r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등 </a:t>
            </a:r>
            <a:endParaRPr kumimoji="1" lang="ko-KR" altLang="en-US" sz="1600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393861" y="1132115"/>
            <a:ext cx="1548126" cy="5181600"/>
          </a:xfrm>
          <a:prstGeom prst="roundRect">
            <a:avLst>
              <a:gd name="adj" fmla="val 1936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7044048" y="2512416"/>
            <a:ext cx="1548126" cy="2310939"/>
          </a:xfrm>
          <a:prstGeom prst="roundRect">
            <a:avLst>
              <a:gd name="adj" fmla="val 1936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1941987" y="1459834"/>
            <a:ext cx="3422888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stCxn id="33" idx="0"/>
          </p:cNvCxnSpPr>
          <p:nvPr/>
        </p:nvCxnSpPr>
        <p:spPr>
          <a:xfrm flipV="1">
            <a:off x="7818111" y="2177143"/>
            <a:ext cx="0" cy="33527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9899003" y="4806728"/>
            <a:ext cx="193354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소스코드 컴파일</a:t>
            </a:r>
            <a:endParaRPr kumimoji="1" lang="en-US" altLang="ko-KR" sz="1400" dirty="0" smtClean="0">
              <a:solidFill>
                <a:prstClr val="black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단위테스트</a:t>
            </a:r>
            <a:r>
              <a:rPr kumimoji="1" lang="en-US" altLang="ko-KR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커버리지</a:t>
            </a:r>
            <a:endParaRPr kumimoji="1" lang="en-US" altLang="ko-KR" sz="1400" dirty="0" smtClean="0">
              <a:solidFill>
                <a:prstClr val="black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코드 인스펙션</a:t>
            </a:r>
            <a:endParaRPr kumimoji="1" lang="en-US" altLang="ko-KR" sz="1400" dirty="0" smtClean="0">
              <a:solidFill>
                <a:prstClr val="black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배포</a:t>
            </a:r>
            <a:endParaRPr lang="ko-KR" altLang="en-US" sz="1400" dirty="0"/>
          </a:p>
        </p:txBody>
      </p:sp>
      <p:sp>
        <p:nvSpPr>
          <p:cNvPr id="44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구축한 경우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167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직사각형 86"/>
          <p:cNvSpPr/>
          <p:nvPr/>
        </p:nvSpPr>
        <p:spPr>
          <a:xfrm>
            <a:off x="0" y="1001485"/>
            <a:ext cx="12192000" cy="5486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5" name="그룹 34"/>
          <p:cNvGrpSpPr/>
          <p:nvPr/>
        </p:nvGrpSpPr>
        <p:grpSpPr>
          <a:xfrm>
            <a:off x="501441" y="934127"/>
            <a:ext cx="3245427" cy="2356285"/>
            <a:chOff x="1067491" y="672869"/>
            <a:chExt cx="3245427" cy="2356285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1291009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브랜치</a:t>
              </a:r>
              <a:r>
                <a:rPr lang="en-US" altLang="ko-KR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/</a:t>
              </a:r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태그가 최적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1067491" y="1174358"/>
              <a:ext cx="187521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버전 </a:t>
              </a:r>
              <a:r>
                <a:rPr kumimoji="1" lang="ko-KR" altLang="en-US" b="1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관리 시스템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74602" y="672869"/>
              <a:ext cx="1538316" cy="1538316"/>
            </a:xfrm>
            <a:prstGeom prst="rect">
              <a:avLst/>
            </a:prstGeom>
          </p:spPr>
        </p:pic>
        <p:grpSp>
          <p:nvGrpSpPr>
            <p:cNvPr id="21" name="그룹 20"/>
            <p:cNvGrpSpPr/>
            <p:nvPr/>
          </p:nvGrpSpPr>
          <p:grpSpPr>
            <a:xfrm>
              <a:off x="1612674" y="1978427"/>
              <a:ext cx="1512916" cy="404550"/>
              <a:chOff x="1795549" y="1895302"/>
              <a:chExt cx="1512916" cy="404550"/>
            </a:xfrm>
          </p:grpSpPr>
          <p:cxnSp>
            <p:nvCxnSpPr>
              <p:cNvPr id="11" name="직선 화살표 연결선 10"/>
              <p:cNvCxnSpPr/>
              <p:nvPr/>
            </p:nvCxnSpPr>
            <p:spPr>
              <a:xfrm>
                <a:off x="1795549" y="1895302"/>
                <a:ext cx="1512916" cy="0"/>
              </a:xfrm>
              <a:prstGeom prst="straightConnector1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화살표 연결선 11"/>
              <p:cNvCxnSpPr/>
              <p:nvPr/>
            </p:nvCxnSpPr>
            <p:spPr>
              <a:xfrm>
                <a:off x="2368233" y="2097577"/>
                <a:ext cx="940232" cy="0"/>
              </a:xfrm>
              <a:prstGeom prst="straightConnector1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화살표 연결선 12"/>
              <p:cNvCxnSpPr/>
              <p:nvPr/>
            </p:nvCxnSpPr>
            <p:spPr>
              <a:xfrm>
                <a:off x="2650030" y="2299852"/>
                <a:ext cx="658435" cy="0"/>
              </a:xfrm>
              <a:prstGeom prst="straightConnector1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[R] 17"/>
              <p:cNvCxnSpPr/>
              <p:nvPr/>
            </p:nvCxnSpPr>
            <p:spPr>
              <a:xfrm flipH="1" flipV="1">
                <a:off x="2078183" y="1895302"/>
                <a:ext cx="571847" cy="401296"/>
              </a:xfrm>
              <a:prstGeom prst="line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" name="그룹 35"/>
          <p:cNvGrpSpPr/>
          <p:nvPr/>
        </p:nvGrpSpPr>
        <p:grpSpPr>
          <a:xfrm>
            <a:off x="3608216" y="934127"/>
            <a:ext cx="3021909" cy="2356285"/>
            <a:chOff x="4368335" y="672869"/>
            <a:chExt cx="3021909" cy="2356285"/>
          </a:xfrm>
        </p:grpSpPr>
        <p:sp>
          <p:nvSpPr>
            <p:cNvPr id="22" name="모서리가 둥근 직사각형 21"/>
            <p:cNvSpPr/>
            <p:nvPr/>
          </p:nvSpPr>
          <p:spPr>
            <a:xfrm>
              <a:off x="4368335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ko-KR" altLang="en-US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빌드 </a:t>
              </a:r>
              <a:r>
                <a:rPr lang="en-US" altLang="ko-KR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/</a:t>
              </a:r>
              <a:r>
                <a:rPr lang="ko-KR" altLang="en-US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테스트</a:t>
              </a:r>
              <a:endParaRPr lang="en-US" altLang="ko-KR" b="1" dirty="0" smtClean="0">
                <a:solidFill>
                  <a:schemeClr val="accent2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4655127" y="1174358"/>
              <a:ext cx="136490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CI</a:t>
              </a:r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환경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1928" y="672869"/>
              <a:ext cx="1538316" cy="1538316"/>
            </a:xfrm>
            <a:prstGeom prst="rect">
              <a:avLst/>
            </a:prstGeom>
          </p:spPr>
        </p:pic>
        <p:sp>
          <p:nvSpPr>
            <p:cNvPr id="31" name="호 30"/>
            <p:cNvSpPr/>
            <p:nvPr/>
          </p:nvSpPr>
          <p:spPr>
            <a:xfrm>
              <a:off x="5244372" y="2324419"/>
              <a:ext cx="546829" cy="546829"/>
            </a:xfrm>
            <a:prstGeom prst="arc">
              <a:avLst>
                <a:gd name="adj1" fmla="val 7538715"/>
                <a:gd name="adj2" fmla="val 3627093"/>
              </a:avLst>
            </a:prstGeom>
            <a:ln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8490858" y="934127"/>
            <a:ext cx="3260005" cy="2854101"/>
            <a:chOff x="4130239" y="672869"/>
            <a:chExt cx="3260005" cy="2854101"/>
          </a:xfrm>
        </p:grpSpPr>
        <p:sp>
          <p:nvSpPr>
            <p:cNvPr id="38" name="모서리가 둥근 직사각형 37"/>
            <p:cNvSpPr/>
            <p:nvPr/>
          </p:nvSpPr>
          <p:spPr>
            <a:xfrm>
              <a:off x="4368335" y="1426466"/>
              <a:ext cx="2244437" cy="2100504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통합테스트</a:t>
              </a:r>
              <a:endParaRPr lang="en-US" altLang="ko-KR" b="1" dirty="0" smtClean="0">
                <a:solidFill>
                  <a:schemeClr val="accent2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사용자 테스트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4130239" y="1174358"/>
              <a:ext cx="1889790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스테이지 환경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40" name="그림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1928" y="672869"/>
              <a:ext cx="1538316" cy="1538316"/>
            </a:xfrm>
            <a:prstGeom prst="rect">
              <a:avLst/>
            </a:prstGeom>
          </p:spPr>
        </p:pic>
        <p:sp>
          <p:nvSpPr>
            <p:cNvPr id="41" name="호 40"/>
            <p:cNvSpPr/>
            <p:nvPr/>
          </p:nvSpPr>
          <p:spPr>
            <a:xfrm>
              <a:off x="5285335" y="2302644"/>
              <a:ext cx="505866" cy="505866"/>
            </a:xfrm>
            <a:prstGeom prst="arc">
              <a:avLst>
                <a:gd name="adj1" fmla="val 7538715"/>
                <a:gd name="adj2" fmla="val 3627093"/>
              </a:avLst>
            </a:prstGeom>
            <a:ln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2684879" y="3916813"/>
            <a:ext cx="3245427" cy="2356285"/>
            <a:chOff x="1067491" y="672869"/>
            <a:chExt cx="3245427" cy="2356285"/>
          </a:xfrm>
        </p:grpSpPr>
        <p:sp>
          <p:nvSpPr>
            <p:cNvPr id="43" name="모서리가 둥근 직사각형 42"/>
            <p:cNvSpPr/>
            <p:nvPr/>
          </p:nvSpPr>
          <p:spPr>
            <a:xfrm>
              <a:off x="1291009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커밋</a:t>
              </a:r>
              <a:r>
                <a:rPr lang="en-US" altLang="ko-KR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,</a:t>
              </a:r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테스트</a:t>
              </a:r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배포 상황을 집약 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1067491" y="1174358"/>
              <a:ext cx="187521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티켓 관리 시스템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45" name="그림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74602" y="672869"/>
              <a:ext cx="1538316" cy="1538316"/>
            </a:xfrm>
            <a:prstGeom prst="rect">
              <a:avLst/>
            </a:prstGeom>
          </p:spPr>
        </p:pic>
      </p:grpSp>
      <p:grpSp>
        <p:nvGrpSpPr>
          <p:cNvPr id="51" name="그룹 50"/>
          <p:cNvGrpSpPr/>
          <p:nvPr/>
        </p:nvGrpSpPr>
        <p:grpSpPr>
          <a:xfrm>
            <a:off x="8686797" y="3916813"/>
            <a:ext cx="3021909" cy="2356285"/>
            <a:chOff x="4368335" y="672869"/>
            <a:chExt cx="3021909" cy="2356285"/>
          </a:xfrm>
        </p:grpSpPr>
        <p:sp>
          <p:nvSpPr>
            <p:cNvPr id="52" name="모서리가 둥근 직사각형 51"/>
            <p:cNvSpPr/>
            <p:nvPr/>
          </p:nvSpPr>
          <p:spPr>
            <a:xfrm>
              <a:off x="4368335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배포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53" name="모서리가 둥근 직사각형 52"/>
            <p:cNvSpPr/>
            <p:nvPr/>
          </p:nvSpPr>
          <p:spPr>
            <a:xfrm>
              <a:off x="4655127" y="1174358"/>
              <a:ext cx="136490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상용 환경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54" name="그림 5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1928" y="672869"/>
              <a:ext cx="1538316" cy="1538316"/>
            </a:xfrm>
            <a:prstGeom prst="rect">
              <a:avLst/>
            </a:prstGeom>
          </p:spPr>
        </p:pic>
      </p:grpSp>
      <p:sp>
        <p:nvSpPr>
          <p:cNvPr id="57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이상적인 시스템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cxnSp>
        <p:nvCxnSpPr>
          <p:cNvPr id="60" name="직선 화살표 연결선 59"/>
          <p:cNvCxnSpPr/>
          <p:nvPr/>
        </p:nvCxnSpPr>
        <p:spPr>
          <a:xfrm>
            <a:off x="2816996" y="2314898"/>
            <a:ext cx="1145404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/>
          <p:nvPr/>
        </p:nvCxnSpPr>
        <p:spPr>
          <a:xfrm>
            <a:off x="5734368" y="2314898"/>
            <a:ext cx="3453175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모서리가 둥근 사각형 설명선[R] 60"/>
          <p:cNvSpPr/>
          <p:nvPr/>
        </p:nvSpPr>
        <p:spPr>
          <a:xfrm>
            <a:off x="6194851" y="2072942"/>
            <a:ext cx="2317778" cy="583172"/>
          </a:xfrm>
          <a:prstGeom prst="wedgeRoundRectCallout">
            <a:avLst>
              <a:gd name="adj1" fmla="val 24122"/>
              <a:gd name="adj2" fmla="val -15924"/>
              <a:gd name="adj3" fmla="val 16667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OK.</a:t>
            </a:r>
            <a:r>
              <a:rPr kumimoji="1" lang="ko-KR" altLang="en-US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빌드를 배포</a:t>
            </a:r>
            <a:endParaRPr kumimoji="1" lang="ko-KR" altLang="en-US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0" name="꺾인 연결선[E] 69"/>
          <p:cNvCxnSpPr>
            <a:stCxn id="22" idx="2"/>
            <a:endCxn id="43" idx="3"/>
          </p:cNvCxnSpPr>
          <p:nvPr/>
        </p:nvCxnSpPr>
        <p:spPr>
          <a:xfrm rot="16200000" flipH="1">
            <a:off x="3850963" y="4169883"/>
            <a:ext cx="2181342" cy="422399"/>
          </a:xfrm>
          <a:prstGeom prst="bentConnector4">
            <a:avLst>
              <a:gd name="adj1" fmla="val 31632"/>
              <a:gd name="adj2" fmla="val 319797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꺾인 연결선[E] 70"/>
          <p:cNvCxnSpPr>
            <a:stCxn id="9" idx="2"/>
            <a:endCxn id="43" idx="1"/>
          </p:cNvCxnSpPr>
          <p:nvPr/>
        </p:nvCxnSpPr>
        <p:spPr>
          <a:xfrm rot="16200000" flipH="1">
            <a:off x="1287116" y="3850473"/>
            <a:ext cx="2181342" cy="1061219"/>
          </a:xfrm>
          <a:prstGeom prst="bentConnector2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모서리가 둥근 사각형 설명선[R] 61"/>
          <p:cNvSpPr/>
          <p:nvPr/>
        </p:nvSpPr>
        <p:spPr>
          <a:xfrm>
            <a:off x="5084587" y="3572406"/>
            <a:ext cx="1901865" cy="615164"/>
          </a:xfrm>
          <a:prstGeom prst="wedgeRoundRectCallout">
            <a:avLst>
              <a:gd name="adj1" fmla="val 8362"/>
              <a:gd name="adj2" fmla="val -27128"/>
              <a:gd name="adj3" fmla="val 1666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테스트 결과 </a:t>
            </a:r>
            <a:r>
              <a:rPr kumimoji="1" lang="ko-KR" altLang="en-US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반영</a:t>
            </a:r>
            <a:endParaRPr kumimoji="1" lang="en-US" altLang="ko-KR" dirty="0" smtClean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5" name="모서리가 둥근 사각형 설명선[R] 74"/>
          <p:cNvSpPr/>
          <p:nvPr/>
        </p:nvSpPr>
        <p:spPr>
          <a:xfrm>
            <a:off x="1165728" y="5046146"/>
            <a:ext cx="1192122" cy="615164"/>
          </a:xfrm>
          <a:prstGeom prst="wedgeRoundRectCallout">
            <a:avLst>
              <a:gd name="adj1" fmla="val 8362"/>
              <a:gd name="adj2" fmla="val -27128"/>
              <a:gd name="adj3" fmla="val 16667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커밋 반영</a:t>
            </a:r>
            <a:endParaRPr kumimoji="1" lang="en-US" altLang="ko-KR" dirty="0" smtClean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6" name="꺾인 연결선[E] 75"/>
          <p:cNvCxnSpPr/>
          <p:nvPr/>
        </p:nvCxnSpPr>
        <p:spPr>
          <a:xfrm flipH="1">
            <a:off x="10191006" y="2737976"/>
            <a:ext cx="42157" cy="2733778"/>
          </a:xfrm>
          <a:prstGeom prst="bentConnector3">
            <a:avLst>
              <a:gd name="adj1" fmla="val -3485948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935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338</Words>
  <Application>Microsoft Macintosh PowerPoint</Application>
  <PresentationFormat>와이드스크린</PresentationFormat>
  <Paragraphs>135</Paragraphs>
  <Slides>21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맑은 고딕</vt:lpstr>
      <vt:lpstr>Apple SD Gothic Neo</vt:lpstr>
      <vt:lpstr>Apple SD Gothic Neo ExtraBold</vt:lpstr>
      <vt:lpstr>Apple SD Gothic Neo Light</vt:lpstr>
      <vt:lpstr>Apple SD Gothic Neo Medium</vt:lpstr>
      <vt:lpstr>Apple SD Gothic Neo SemiBold</vt:lpstr>
      <vt:lpstr>Arial</vt:lpstr>
      <vt:lpstr>Mangal</vt:lpstr>
      <vt:lpstr>Wingdings</vt:lpstr>
      <vt:lpstr>Office 테마</vt:lpstr>
      <vt:lpstr>INTRODUCE</vt:lpstr>
      <vt:lpstr>Travis-CI 이용한 CI/CD 와  Docker를 이용한 Jenkins for Android 구성하기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즉, </vt:lpstr>
      <vt:lpstr>PowerPoint 프레젠테이션</vt:lpstr>
      <vt:lpstr>PowerPoint 프레젠테이션</vt:lpstr>
      <vt:lpstr>PowerPoint 프레젠테이션</vt:lpstr>
      <vt:lpstr>PowerPoint 프레젠테이션</vt:lpstr>
      <vt:lpstr>1 . https://docs.travis-ci.com/user/languages/android/  https://isjang98.github.io/blog/Travis-ci-for-Android</vt:lpstr>
      <vt:lpstr>Jenkins for Android using Docker 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Recruit Process</dc:title>
  <dc:creator>Microsoft Office 사용자</dc:creator>
  <cp:lastModifiedBy>Microsoft Office 사용자</cp:lastModifiedBy>
  <cp:revision>43</cp:revision>
  <dcterms:created xsi:type="dcterms:W3CDTF">2016-10-12T05:33:24Z</dcterms:created>
  <dcterms:modified xsi:type="dcterms:W3CDTF">2018-04-03T13:56:07Z</dcterms:modified>
</cp:coreProperties>
</file>

<file path=docProps/thumbnail.jpeg>
</file>